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303" r:id="rId3"/>
    <p:sldId id="308" r:id="rId4"/>
    <p:sldId id="302" r:id="rId5"/>
    <p:sldId id="293" r:id="rId6"/>
    <p:sldId id="299" r:id="rId7"/>
    <p:sldId id="300" r:id="rId8"/>
    <p:sldId id="301" r:id="rId9"/>
    <p:sldId id="307" r:id="rId10"/>
  </p:sldIdLst>
  <p:sldSz cx="9144000" cy="5143500" type="screen16x9"/>
  <p:notesSz cx="6858000" cy="9144000"/>
  <p:embeddedFontLst>
    <p:embeddedFont>
      <p:font typeface="Nunito Light" pitchFamily="2" charset="0"/>
      <p:regular r:id="rId12"/>
      <p:italic r:id="rId13"/>
    </p:embeddedFont>
    <p:embeddedFont>
      <p:font typeface="Quantico" panose="020B0604020202020204" charset="0"/>
      <p:regular r:id="rId14"/>
      <p:bold r:id="rId15"/>
      <p:italic r:id="rId16"/>
      <p:boldItalic r:id="rId17"/>
    </p:embeddedFont>
    <p:embeddedFont>
      <p:font typeface="Source Code Pro" panose="020B0509030403020204" pitchFamily="49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ba Munassar Saleh Munassar(H00444720)" initials="HM" lastIdx="1" clrIdx="0">
    <p:extLst>
      <p:ext uri="{19B8F6BF-5375-455C-9EA6-DF929625EA0E}">
        <p15:presenceInfo xmlns:p15="http://schemas.microsoft.com/office/powerpoint/2012/main" userId="S::H00444720@hct.ac.ae::92dc9549-e045-42c2-ad81-e6455d5e91e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FF"/>
    <a:srgbClr val="AE6AA6"/>
    <a:srgbClr val="C595B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0C72DA-4B89-40F5-9A4F-08DA3EE68846}">
  <a:tblStyle styleId="{650C72DA-4B89-40F5-9A4F-08DA3EE688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079" autoAdjust="0"/>
  </p:normalViewPr>
  <p:slideViewPr>
    <p:cSldViewPr snapToGrid="0">
      <p:cViewPr varScale="1">
        <p:scale>
          <a:sx n="95" d="100"/>
          <a:sy n="95" d="100"/>
        </p:scale>
        <p:origin x="10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f7af2584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f7af2584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783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>
          <a:extLst>
            <a:ext uri="{FF2B5EF4-FFF2-40B4-BE49-F238E27FC236}">
              <a16:creationId xmlns:a16="http://schemas.microsoft.com/office/drawing/2014/main" id="{8338FD68-DC76-1C36-D366-9590951D8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c431c3091_0_21:notes">
            <a:extLst>
              <a:ext uri="{FF2B5EF4-FFF2-40B4-BE49-F238E27FC236}">
                <a16:creationId xmlns:a16="http://schemas.microsoft.com/office/drawing/2014/main" id="{9AB5A19F-6956-3DB5-172F-A555E24CC0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5c431c3091_0_21:notes">
            <a:extLst>
              <a:ext uri="{FF2B5EF4-FFF2-40B4-BE49-F238E27FC236}">
                <a16:creationId xmlns:a16="http://schemas.microsoft.com/office/drawing/2014/main" id="{AF41360F-E534-8443-6DC1-9521485043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228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361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29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614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endParaRPr lang="en-US" b="0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3810465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endParaRPr lang="en-US" b="0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330475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00" y="0"/>
            <a:ext cx="91440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062200" y="1289175"/>
            <a:ext cx="5019600" cy="18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050100" y="3617700"/>
            <a:ext cx="3043800" cy="71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3030250" y="1291525"/>
            <a:ext cx="4711500" cy="119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4173275" y="3581850"/>
            <a:ext cx="31698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4" name="Google Shape;64;p1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86988" y="1906688"/>
            <a:ext cx="3943500" cy="11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5731913" y="1906688"/>
            <a:ext cx="2225100" cy="111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9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809700"/>
            <a:ext cx="7704000" cy="2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5" name="Google Shape;25;p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807625" y="2775700"/>
            <a:ext cx="34158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922022" y="2775700"/>
            <a:ext cx="3415800" cy="14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807630" y="2403350"/>
            <a:ext cx="3415800" cy="4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922022" y="2403350"/>
            <a:ext cx="3415800" cy="42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antico"/>
              <a:buNone/>
              <a:defRPr sz="22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7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37" name="Google Shape;37;p7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7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20000" y="475500"/>
            <a:ext cx="7704000" cy="5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720000" y="1244275"/>
            <a:ext cx="3692400" cy="2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8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44" name="Google Shape;44;p8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8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8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2801700" y="1918054"/>
            <a:ext cx="5622300" cy="24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9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0" name="Google Shape;50;p9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9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 rot="515">
            <a:off x="2406900" y="1623064"/>
            <a:ext cx="6006600" cy="60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3658200" y="2303046"/>
            <a:ext cx="4755300" cy="1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7" name="Google Shape;57;p10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1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720000" y="2233875"/>
            <a:ext cx="7704000" cy="615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5"/>
          <p:cNvGrpSpPr/>
          <p:nvPr/>
        </p:nvGrpSpPr>
        <p:grpSpPr>
          <a:xfrm>
            <a:off x="1282950" y="650425"/>
            <a:ext cx="6578100" cy="3438300"/>
            <a:chOff x="772525" y="726625"/>
            <a:chExt cx="6578100" cy="3438300"/>
          </a:xfrm>
        </p:grpSpPr>
        <p:sp>
          <p:nvSpPr>
            <p:cNvPr id="77" name="Google Shape;77;p15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2391389" y="3049726"/>
            <a:ext cx="4629373" cy="1469897"/>
            <a:chOff x="4924175" y="3441525"/>
            <a:chExt cx="3447300" cy="962400"/>
          </a:xfrm>
        </p:grpSpPr>
        <p:sp>
          <p:nvSpPr>
            <p:cNvPr id="80" name="Google Shape;80;p15"/>
            <p:cNvSpPr/>
            <p:nvPr/>
          </p:nvSpPr>
          <p:spPr>
            <a:xfrm>
              <a:off x="4924175" y="3441525"/>
              <a:ext cx="3447300" cy="962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tx1"/>
                  </a:solidFill>
                </a:rPr>
                <a:t>Team </a:t>
              </a:r>
              <a:r>
                <a:rPr lang="en-US">
                  <a:solidFill>
                    <a:schemeClr val="tx1"/>
                  </a:solidFill>
                </a:rPr>
                <a:t>6 members:</a:t>
              </a: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82" name="Google Shape;82;p15"/>
          <p:cNvSpPr txBox="1"/>
          <p:nvPr/>
        </p:nvSpPr>
        <p:spPr>
          <a:xfrm>
            <a:off x="1414871" y="1639888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rPr>
              <a:t>&lt;/</a:t>
            </a:r>
            <a:endParaRPr sz="3600">
              <a:solidFill>
                <a:schemeClr val="accen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7020763" y="2493275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/&gt;</a:t>
            </a:r>
            <a:endParaRPr sz="3600"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ctrTitle"/>
          </p:nvPr>
        </p:nvSpPr>
        <p:spPr>
          <a:xfrm>
            <a:off x="2148755" y="2197001"/>
            <a:ext cx="4958563" cy="9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000" dirty="0"/>
              <a:t>Market Eye AI-Powered Stock Analysis System</a:t>
            </a:r>
            <a:br>
              <a:rPr lang="en-US" sz="3000" dirty="0"/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and Machine Learning 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 Camp : Graduation Project </a:t>
            </a:r>
            <a:br>
              <a:rPr lang="en-US" sz="3200" dirty="0"/>
            </a:br>
            <a:r>
              <a:rPr lang="en-US" sz="3000" dirty="0"/>
              <a:t> </a:t>
            </a:r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1"/>
          </p:nvPr>
        </p:nvSpPr>
        <p:spPr>
          <a:xfrm>
            <a:off x="2391388" y="3340248"/>
            <a:ext cx="3447300" cy="8478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Nizar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Maithah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Waleed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ALDhanhani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Reem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Alzaabi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Amna Aljaberi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Khadija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Alseiari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Tx/>
              <a:buChar char="-"/>
            </a:pPr>
            <a:r>
              <a:rPr lang="en-US" sz="12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Heba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Aljabri</a:t>
            </a:r>
            <a:endParaRPr lang="en-US" sz="12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6" name="Google Shape;86;p15"/>
          <p:cNvGrpSpPr/>
          <p:nvPr/>
        </p:nvGrpSpPr>
        <p:grpSpPr>
          <a:xfrm>
            <a:off x="488525" y="3098476"/>
            <a:ext cx="1864800" cy="718498"/>
            <a:chOff x="488525" y="3093501"/>
            <a:chExt cx="1864800" cy="718498"/>
          </a:xfrm>
        </p:grpSpPr>
        <p:grpSp>
          <p:nvGrpSpPr>
            <p:cNvPr id="87" name="Google Shape;87;p15"/>
            <p:cNvGrpSpPr/>
            <p:nvPr/>
          </p:nvGrpSpPr>
          <p:grpSpPr>
            <a:xfrm>
              <a:off x="488525" y="3093501"/>
              <a:ext cx="1864800" cy="718498"/>
              <a:chOff x="488525" y="3093501"/>
              <a:chExt cx="1864800" cy="718498"/>
            </a:xfrm>
          </p:grpSpPr>
          <p:sp>
            <p:nvSpPr>
              <p:cNvPr id="88" name="Google Shape;88;p15"/>
              <p:cNvSpPr/>
              <p:nvPr/>
            </p:nvSpPr>
            <p:spPr>
              <a:xfrm>
                <a:off x="488525" y="3348799"/>
                <a:ext cx="1864800" cy="4632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488525" y="3093501"/>
                <a:ext cx="1864800" cy="2553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" name="Google Shape;90;p15"/>
            <p:cNvGrpSpPr/>
            <p:nvPr/>
          </p:nvGrpSpPr>
          <p:grpSpPr>
            <a:xfrm>
              <a:off x="693113" y="3432625"/>
              <a:ext cx="1455642" cy="295547"/>
              <a:chOff x="704072" y="2828928"/>
              <a:chExt cx="1455642" cy="295547"/>
            </a:xfrm>
          </p:grpSpPr>
          <p:sp>
            <p:nvSpPr>
              <p:cNvPr id="91" name="Google Shape;91;p15"/>
              <p:cNvSpPr/>
              <p:nvPr/>
            </p:nvSpPr>
            <p:spPr>
              <a:xfrm>
                <a:off x="704072" y="2828928"/>
                <a:ext cx="295547" cy="295547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3170" extrusionOk="0">
                    <a:moveTo>
                      <a:pt x="701" y="1"/>
                    </a:moveTo>
                    <a:cubicBezTo>
                      <a:pt x="301" y="1"/>
                      <a:pt x="1" y="334"/>
                      <a:pt x="1" y="701"/>
                    </a:cubicBezTo>
                    <a:lnTo>
                      <a:pt x="1" y="2436"/>
                    </a:lnTo>
                    <a:cubicBezTo>
                      <a:pt x="1" y="2869"/>
                      <a:pt x="334" y="3169"/>
                      <a:pt x="701" y="3169"/>
                    </a:cubicBezTo>
                    <a:lnTo>
                      <a:pt x="2469" y="3169"/>
                    </a:lnTo>
                    <a:cubicBezTo>
                      <a:pt x="2870" y="3169"/>
                      <a:pt x="3170" y="2836"/>
                      <a:pt x="3170" y="2436"/>
                    </a:cubicBezTo>
                    <a:lnTo>
                      <a:pt x="3170" y="701"/>
                    </a:lnTo>
                    <a:cubicBezTo>
                      <a:pt x="3170" y="267"/>
                      <a:pt x="2836" y="1"/>
                      <a:pt x="24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1095931" y="2922255"/>
                <a:ext cx="1063783" cy="21816"/>
              </a:xfrm>
              <a:custGeom>
                <a:avLst/>
                <a:gdLst/>
                <a:ahLst/>
                <a:cxnLst/>
                <a:rect l="l" t="t" r="r" b="b"/>
                <a:pathLst>
                  <a:path w="11410" h="234" extrusionOk="0">
                    <a:moveTo>
                      <a:pt x="134" y="0"/>
                    </a:moveTo>
                    <a:cubicBezTo>
                      <a:pt x="68" y="0"/>
                      <a:pt x="1" y="34"/>
                      <a:pt x="1" y="100"/>
                    </a:cubicBezTo>
                    <a:cubicBezTo>
                      <a:pt x="1" y="200"/>
                      <a:pt x="68" y="234"/>
                      <a:pt x="134" y="234"/>
                    </a:cubicBezTo>
                    <a:lnTo>
                      <a:pt x="11276" y="234"/>
                    </a:lnTo>
                    <a:cubicBezTo>
                      <a:pt x="11342" y="234"/>
                      <a:pt x="11409" y="200"/>
                      <a:pt x="11409" y="100"/>
                    </a:cubicBezTo>
                    <a:cubicBezTo>
                      <a:pt x="11409" y="34"/>
                      <a:pt x="11309" y="0"/>
                      <a:pt x="11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1095931" y="3003088"/>
                <a:ext cx="684327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35" extrusionOk="0">
                    <a:moveTo>
                      <a:pt x="134" y="1"/>
                    </a:moveTo>
                    <a:cubicBezTo>
                      <a:pt x="68" y="1"/>
                      <a:pt x="1" y="34"/>
                      <a:pt x="1" y="134"/>
                    </a:cubicBezTo>
                    <a:cubicBezTo>
                      <a:pt x="1" y="201"/>
                      <a:pt x="68" y="234"/>
                      <a:pt x="134" y="234"/>
                    </a:cubicBezTo>
                    <a:lnTo>
                      <a:pt x="7239" y="234"/>
                    </a:lnTo>
                    <a:cubicBezTo>
                      <a:pt x="7306" y="234"/>
                      <a:pt x="7339" y="201"/>
                      <a:pt x="7339" y="134"/>
                    </a:cubicBezTo>
                    <a:cubicBezTo>
                      <a:pt x="7339" y="67"/>
                      <a:pt x="7273" y="1"/>
                      <a:pt x="7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15"/>
            <p:cNvGrpSpPr/>
            <p:nvPr/>
          </p:nvGrpSpPr>
          <p:grpSpPr>
            <a:xfrm>
              <a:off x="1892128" y="3177685"/>
              <a:ext cx="361833" cy="86930"/>
              <a:chOff x="2513203" y="3027163"/>
              <a:chExt cx="361833" cy="86930"/>
            </a:xfrm>
          </p:grpSpPr>
          <p:sp>
            <p:nvSpPr>
              <p:cNvPr id="95" name="Google Shape;95;p15"/>
              <p:cNvSpPr/>
              <p:nvPr/>
            </p:nvSpPr>
            <p:spPr>
              <a:xfrm>
                <a:off x="2513203" y="3027163"/>
                <a:ext cx="88213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236" extrusionOk="0">
                    <a:moveTo>
                      <a:pt x="1134" y="1"/>
                    </a:moveTo>
                    <a:cubicBezTo>
                      <a:pt x="500" y="1"/>
                      <a:pt x="0" y="501"/>
                      <a:pt x="0" y="1101"/>
                    </a:cubicBezTo>
                    <a:cubicBezTo>
                      <a:pt x="0" y="1735"/>
                      <a:pt x="500" y="2236"/>
                      <a:pt x="1134" y="2236"/>
                    </a:cubicBezTo>
                    <a:cubicBezTo>
                      <a:pt x="1768" y="2236"/>
                      <a:pt x="2268" y="1735"/>
                      <a:pt x="2268" y="1101"/>
                    </a:cubicBezTo>
                    <a:cubicBezTo>
                      <a:pt x="2268" y="501"/>
                      <a:pt x="1768" y="1"/>
                      <a:pt x="11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650635" y="3027163"/>
                <a:ext cx="88252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236" extrusionOk="0">
                    <a:moveTo>
                      <a:pt x="1135" y="1"/>
                    </a:moveTo>
                    <a:cubicBezTo>
                      <a:pt x="501" y="1"/>
                      <a:pt x="1" y="501"/>
                      <a:pt x="1" y="1101"/>
                    </a:cubicBezTo>
                    <a:cubicBezTo>
                      <a:pt x="1" y="1735"/>
                      <a:pt x="501" y="2236"/>
                      <a:pt x="1135" y="2236"/>
                    </a:cubicBezTo>
                    <a:cubicBezTo>
                      <a:pt x="1769" y="2236"/>
                      <a:pt x="2269" y="1735"/>
                      <a:pt x="2269" y="1101"/>
                    </a:cubicBezTo>
                    <a:cubicBezTo>
                      <a:pt x="2269" y="501"/>
                      <a:pt x="1736" y="1"/>
                      <a:pt x="11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786822" y="3027163"/>
                <a:ext cx="88213" cy="86930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236" extrusionOk="0">
                    <a:moveTo>
                      <a:pt x="1135" y="1"/>
                    </a:moveTo>
                    <a:cubicBezTo>
                      <a:pt x="501" y="1"/>
                      <a:pt x="0" y="501"/>
                      <a:pt x="0" y="1101"/>
                    </a:cubicBezTo>
                    <a:cubicBezTo>
                      <a:pt x="0" y="1735"/>
                      <a:pt x="501" y="2236"/>
                      <a:pt x="1135" y="2236"/>
                    </a:cubicBezTo>
                    <a:cubicBezTo>
                      <a:pt x="1768" y="2236"/>
                      <a:pt x="2269" y="1735"/>
                      <a:pt x="2269" y="1101"/>
                    </a:cubicBezTo>
                    <a:cubicBezTo>
                      <a:pt x="2269" y="501"/>
                      <a:pt x="1768" y="1"/>
                      <a:pt x="1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65C7D-9DFA-C05D-D6A1-98A400029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505892F7-3513-B42E-00B4-FE4AFD6689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053" y="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Video</a:t>
            </a:r>
            <a:endParaRPr dirty="0"/>
          </a:p>
        </p:txBody>
      </p:sp>
      <p:pic>
        <p:nvPicPr>
          <p:cNvPr id="2" name="WhatsApp Video 2025-05-18 at 11.51.25 PM">
            <a:hlinkClick r:id="" action="ppaction://media"/>
            <a:extLst>
              <a:ext uri="{FF2B5EF4-FFF2-40B4-BE49-F238E27FC236}">
                <a16:creationId xmlns:a16="http://schemas.microsoft.com/office/drawing/2014/main" id="{B7016DFF-E28D-419F-937B-8458A2E481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5361" y="636512"/>
            <a:ext cx="7613277" cy="418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5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>
          <a:extLst>
            <a:ext uri="{FF2B5EF4-FFF2-40B4-BE49-F238E27FC236}">
              <a16:creationId xmlns:a16="http://schemas.microsoft.com/office/drawing/2014/main" id="{CBF3CD16-DB2F-E04D-6C6D-262EA1862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>
            <a:extLst>
              <a:ext uri="{FF2B5EF4-FFF2-40B4-BE49-F238E27FC236}">
                <a16:creationId xmlns:a16="http://schemas.microsoft.com/office/drawing/2014/main" id="{66848B14-ED9C-DC6B-92AC-018C52F2CC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902" y="1273534"/>
            <a:ext cx="7314196" cy="32393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Description of the Project</a:t>
            </a: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are part of the AI Development Team 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VisionEdge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financial consulting firm. In December 2024, your manager, Mr. Alex Carter, initiates a strategic project with a clear objective:</a:t>
            </a: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“We need a smarter way to understand the market and guide our clients with real insights. I want you to build an AI-powered system that collects stock data, forecasts prices for January 2025, generates investment recommendations using a Large Language Model (LLM), and evaluates these forecasts against actual market results. This will help us — and our clients — make informed, data-driven investment decisions and gain a competitive edge.”</a:t>
            </a: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400" lvl="0" indent="0" algn="just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aims to leverage AI technologies to automate stock analysis, enhance forecast accuracy, and deliver actionable recommendations, aligning with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VisionEdge’s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mission to provide innovative and insight-driven financial solutions.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108;p17">
            <a:extLst>
              <a:ext uri="{FF2B5EF4-FFF2-40B4-BE49-F238E27FC236}">
                <a16:creationId xmlns:a16="http://schemas.microsoft.com/office/drawing/2014/main" id="{20B7874B-1BC6-BEC0-B195-798EF1355E71}"/>
              </a:ext>
            </a:extLst>
          </p:cNvPr>
          <p:cNvSpPr txBox="1">
            <a:spLocks/>
          </p:cNvSpPr>
          <p:nvPr/>
        </p:nvSpPr>
        <p:spPr>
          <a:xfrm>
            <a:off x="720000" y="539500"/>
            <a:ext cx="770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0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 b="1" i="0" u="none" strike="noStrike" cap="none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&lt;/</a:t>
            </a:r>
            <a:r>
              <a:rPr lang="en-US" dirty="0"/>
              <a:t>Business problem overview:</a:t>
            </a:r>
          </a:p>
        </p:txBody>
      </p:sp>
    </p:spTree>
    <p:extLst>
      <p:ext uri="{BB962C8B-B14F-4D97-AF65-F5344CB8AC3E}">
        <p14:creationId xmlns:p14="http://schemas.microsoft.com/office/powerpoint/2010/main" val="118763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4EC68E18-AFF5-B63A-9E3E-3F313759E6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System architecture:</a:t>
            </a:r>
            <a:endParaRPr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7A5BF9-DC8A-3686-EE02-F3856B31A2C2}"/>
              </a:ext>
            </a:extLst>
          </p:cNvPr>
          <p:cNvSpPr/>
          <p:nvPr/>
        </p:nvSpPr>
        <p:spPr>
          <a:xfrm>
            <a:off x="506897" y="1540565"/>
            <a:ext cx="111318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C996DF-C47A-F8AB-45C2-E4E2C5DD0AA3}"/>
              </a:ext>
            </a:extLst>
          </p:cNvPr>
          <p:cNvSpPr/>
          <p:nvPr/>
        </p:nvSpPr>
        <p:spPr>
          <a:xfrm>
            <a:off x="2244739" y="1540565"/>
            <a:ext cx="1337714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Streamlit</a:t>
            </a:r>
            <a:r>
              <a:rPr lang="en-US" dirty="0"/>
              <a:t> UI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D947FA-4897-F4DE-3B5F-530865BE4779}"/>
              </a:ext>
            </a:extLst>
          </p:cNvPr>
          <p:cNvSpPr/>
          <p:nvPr/>
        </p:nvSpPr>
        <p:spPr>
          <a:xfrm>
            <a:off x="4276830" y="1540565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FastAPI</a:t>
            </a:r>
            <a:r>
              <a:rPr lang="en-US" dirty="0"/>
              <a:t> Backend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E4D50E-227C-E6D7-D709-0885C2BA1E31}"/>
              </a:ext>
            </a:extLst>
          </p:cNvPr>
          <p:cNvSpPr/>
          <p:nvPr/>
        </p:nvSpPr>
        <p:spPr>
          <a:xfrm>
            <a:off x="6462997" y="1540565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SQLite Database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61F1C1-685D-C405-1E69-05C83C11E083}"/>
              </a:ext>
            </a:extLst>
          </p:cNvPr>
          <p:cNvSpPr/>
          <p:nvPr/>
        </p:nvSpPr>
        <p:spPr>
          <a:xfrm>
            <a:off x="7056748" y="3212916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CrewAI Agents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A9E18A-44C6-285D-C6F6-18B6148016A7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1620079" y="1828565"/>
            <a:ext cx="624660" cy="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AB4C006-9D91-861F-D8CC-B411859B7BD1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3582453" y="1828565"/>
            <a:ext cx="694377" cy="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1503ABA-2869-4668-0AEA-7A35D1CC2607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5841542" y="1828565"/>
            <a:ext cx="621455" cy="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1BF601E3-4F93-CFFA-E4A9-1BD4719E9DF0}"/>
              </a:ext>
            </a:extLst>
          </p:cNvPr>
          <p:cNvSpPr/>
          <p:nvPr/>
        </p:nvSpPr>
        <p:spPr>
          <a:xfrm>
            <a:off x="5059186" y="2636916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LSTM/MLP Model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E449E03-5A08-B943-305C-F6B0E2B53B8B}"/>
              </a:ext>
            </a:extLst>
          </p:cNvPr>
          <p:cNvSpPr/>
          <p:nvPr/>
        </p:nvSpPr>
        <p:spPr>
          <a:xfrm>
            <a:off x="5059186" y="3811070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Gemini API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82D0F82-3A5F-52A1-001E-B276A5713632}"/>
              </a:ext>
            </a:extLst>
          </p:cNvPr>
          <p:cNvCxnSpPr>
            <a:stCxn id="17" idx="1"/>
            <a:endCxn id="36" idx="3"/>
          </p:cNvCxnSpPr>
          <p:nvPr/>
        </p:nvCxnSpPr>
        <p:spPr>
          <a:xfrm flipH="1" flipV="1">
            <a:off x="6623898" y="2924916"/>
            <a:ext cx="432850" cy="57600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E1B35E4-4A77-BE06-725B-97CA22CCC897}"/>
              </a:ext>
            </a:extLst>
          </p:cNvPr>
          <p:cNvCxnSpPr>
            <a:cxnSpLocks/>
            <a:stCxn id="17" idx="1"/>
            <a:endCxn id="37" idx="3"/>
          </p:cNvCxnSpPr>
          <p:nvPr/>
        </p:nvCxnSpPr>
        <p:spPr>
          <a:xfrm flipH="1">
            <a:off x="6623898" y="3500916"/>
            <a:ext cx="432850" cy="598154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18F8F73A-1F14-83E0-2E1F-590809BDFAA9}"/>
              </a:ext>
            </a:extLst>
          </p:cNvPr>
          <p:cNvCxnSpPr>
            <a:stCxn id="16" idx="3"/>
            <a:endCxn id="17" idx="3"/>
          </p:cNvCxnSpPr>
          <p:nvPr/>
        </p:nvCxnSpPr>
        <p:spPr>
          <a:xfrm>
            <a:off x="8027709" y="1828565"/>
            <a:ext cx="593751" cy="1672351"/>
          </a:xfrm>
          <a:prstGeom prst="curvedConnector3">
            <a:avLst>
              <a:gd name="adj1" fmla="val 138501"/>
            </a:avLst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6D164FF3-63A3-902D-2914-415620EFA199}"/>
              </a:ext>
            </a:extLst>
          </p:cNvPr>
          <p:cNvSpPr/>
          <p:nvPr/>
        </p:nvSpPr>
        <p:spPr>
          <a:xfrm>
            <a:off x="2712118" y="2636916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Forecast Chart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C1DEDC-3DCE-E683-30DC-CEBA153E4625}"/>
              </a:ext>
            </a:extLst>
          </p:cNvPr>
          <p:cNvSpPr/>
          <p:nvPr/>
        </p:nvSpPr>
        <p:spPr>
          <a:xfrm>
            <a:off x="2712118" y="3811070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LLM Recommendation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A4BEA71-4F16-C286-6E7E-58466B583529}"/>
              </a:ext>
            </a:extLst>
          </p:cNvPr>
          <p:cNvSpPr/>
          <p:nvPr/>
        </p:nvSpPr>
        <p:spPr>
          <a:xfrm>
            <a:off x="525951" y="3212916"/>
            <a:ext cx="1564712" cy="576000"/>
          </a:xfrm>
          <a:prstGeom prst="rect">
            <a:avLst/>
          </a:prstGeom>
          <a:solidFill>
            <a:srgbClr val="ECECFF"/>
          </a:solidFill>
          <a:ln>
            <a:solidFill>
              <a:srgbClr val="C595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PDF Reports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A2295B3-16FE-BC8B-8A69-61BF028FC26F}"/>
              </a:ext>
            </a:extLst>
          </p:cNvPr>
          <p:cNvCxnSpPr>
            <a:cxnSpLocks/>
            <a:stCxn id="46" idx="1"/>
            <a:endCxn id="48" idx="3"/>
          </p:cNvCxnSpPr>
          <p:nvPr/>
        </p:nvCxnSpPr>
        <p:spPr>
          <a:xfrm flipH="1">
            <a:off x="2090663" y="2924916"/>
            <a:ext cx="621455" cy="57600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57A9C1F-A831-01FB-6B9E-3A11A809BEA9}"/>
              </a:ext>
            </a:extLst>
          </p:cNvPr>
          <p:cNvCxnSpPr>
            <a:cxnSpLocks/>
            <a:stCxn id="47" idx="1"/>
            <a:endCxn id="48" idx="3"/>
          </p:cNvCxnSpPr>
          <p:nvPr/>
        </p:nvCxnSpPr>
        <p:spPr>
          <a:xfrm flipH="1" flipV="1">
            <a:off x="2090663" y="3500916"/>
            <a:ext cx="621455" cy="598154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59282D1-1FC5-7863-B8F6-55814CEEFCF6}"/>
              </a:ext>
            </a:extLst>
          </p:cNvPr>
          <p:cNvCxnSpPr>
            <a:cxnSpLocks/>
            <a:stCxn id="36" idx="1"/>
            <a:endCxn id="46" idx="3"/>
          </p:cNvCxnSpPr>
          <p:nvPr/>
        </p:nvCxnSpPr>
        <p:spPr>
          <a:xfrm flipH="1">
            <a:off x="4276830" y="2924916"/>
            <a:ext cx="782356" cy="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95C9B6F-0DFE-7C99-AD3F-3F26ACD306F1}"/>
              </a:ext>
            </a:extLst>
          </p:cNvPr>
          <p:cNvCxnSpPr>
            <a:cxnSpLocks/>
            <a:stCxn id="37" idx="1"/>
            <a:endCxn id="47" idx="3"/>
          </p:cNvCxnSpPr>
          <p:nvPr/>
        </p:nvCxnSpPr>
        <p:spPr>
          <a:xfrm flipH="1">
            <a:off x="4276830" y="4099070"/>
            <a:ext cx="782356" cy="0"/>
          </a:xfrm>
          <a:prstGeom prst="straightConnector1">
            <a:avLst/>
          </a:prstGeom>
          <a:ln w="57150">
            <a:solidFill>
              <a:srgbClr val="AE6A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401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D7E8E761-0A88-D52E-51B8-E80D29E5BA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Project &amp; Backend Lead</a:t>
            </a:r>
            <a:endParaRPr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45ECBBD-FB95-BC59-F93C-1B42B2A29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859466"/>
              </p:ext>
            </p:extLst>
          </p:nvPr>
        </p:nvGraphicFramePr>
        <p:xfrm>
          <a:off x="721450" y="1570990"/>
          <a:ext cx="7702550" cy="2001520"/>
        </p:xfrm>
        <a:graphic>
          <a:graphicData uri="http://schemas.openxmlformats.org/drawingml/2006/table">
            <a:tbl>
              <a:tblPr/>
              <a:tblGrid>
                <a:gridCol w="2863252">
                  <a:extLst>
                    <a:ext uri="{9D8B030D-6E8A-4147-A177-3AD203B41FA5}">
                      <a16:colId xmlns:a16="http://schemas.microsoft.com/office/drawing/2014/main" val="910370517"/>
                    </a:ext>
                  </a:extLst>
                </a:gridCol>
                <a:gridCol w="3172390">
                  <a:extLst>
                    <a:ext uri="{9D8B030D-6E8A-4147-A177-3AD203B41FA5}">
                      <a16:colId xmlns:a16="http://schemas.microsoft.com/office/drawing/2014/main" val="3828067222"/>
                    </a:ext>
                  </a:extLst>
                </a:gridCol>
                <a:gridCol w="1666908">
                  <a:extLst>
                    <a:ext uri="{9D8B030D-6E8A-4147-A177-3AD203B41FA5}">
                      <a16:colId xmlns:a16="http://schemas.microsoft.com/office/drawing/2014/main" val="30576990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Task in Team Division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Matches Which Step in AGF Doc?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Section/Page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362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Project Coordination (GitHub, timeline)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8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GitHub &amp; Version Control (Page 7)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8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3646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User Authentication (sign-up/login)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1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Database &amp; User Management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1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237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Database Management (SQLite tables)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1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 users and activity_logs tables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1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257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0609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13B95-48A1-2DDF-E1EE-457A810B1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4865CCB8-8412-C9A2-6476-C19DEC0829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Data &amp; Forecasting Engineer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7B01721-E0E9-9DBF-AFEB-29D092E2C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541333"/>
              </p:ext>
            </p:extLst>
          </p:nvPr>
        </p:nvGraphicFramePr>
        <p:xfrm>
          <a:off x="720000" y="1507490"/>
          <a:ext cx="7702550" cy="2128520"/>
        </p:xfrm>
        <a:graphic>
          <a:graphicData uri="http://schemas.openxmlformats.org/drawingml/2006/table">
            <a:tbl>
              <a:tblPr/>
              <a:tblGrid>
                <a:gridCol w="2863252">
                  <a:extLst>
                    <a:ext uri="{9D8B030D-6E8A-4147-A177-3AD203B41FA5}">
                      <a16:colId xmlns:a16="http://schemas.microsoft.com/office/drawing/2014/main" val="2606698574"/>
                    </a:ext>
                  </a:extLst>
                </a:gridCol>
                <a:gridCol w="3102701">
                  <a:extLst>
                    <a:ext uri="{9D8B030D-6E8A-4147-A177-3AD203B41FA5}">
                      <a16:colId xmlns:a16="http://schemas.microsoft.com/office/drawing/2014/main" val="1985062944"/>
                    </a:ext>
                  </a:extLst>
                </a:gridCol>
                <a:gridCol w="1736597">
                  <a:extLst>
                    <a:ext uri="{9D8B030D-6E8A-4147-A177-3AD203B41FA5}">
                      <a16:colId xmlns:a16="http://schemas.microsoft.com/office/drawing/2014/main" val="1912168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Task in Team Division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Matches Which Step in AGF Doc?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Section/Page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92086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Load/clean Kaggle dataset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3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Dataset Integration (Page 5)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3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4112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Daily data updates until Dec 2024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3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Automated pipeline (Page 5)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3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207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Train LSTM/MLP for Jan 2025 forecasts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4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Forecasting Models (Page 5)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4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424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Compare forecast vs. actual (MSE/RMSE)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4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Error metrics (Page 5)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4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225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926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DE3EF-E7D5-C4E1-4A38-ACC1AABE3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F9967D71-587C-328C-7D53-BC376EF109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AI Agent Developer 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4EA0B9B-CA99-6A26-881C-F9F005F45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168568"/>
              </p:ext>
            </p:extLst>
          </p:nvPr>
        </p:nvGraphicFramePr>
        <p:xfrm>
          <a:off x="1042751" y="1443990"/>
          <a:ext cx="7058498" cy="2255520"/>
        </p:xfrm>
        <a:graphic>
          <a:graphicData uri="http://schemas.openxmlformats.org/drawingml/2006/table">
            <a:tbl>
              <a:tblPr/>
              <a:tblGrid>
                <a:gridCol w="2418260">
                  <a:extLst>
                    <a:ext uri="{9D8B030D-6E8A-4147-A177-3AD203B41FA5}">
                      <a16:colId xmlns:a16="http://schemas.microsoft.com/office/drawing/2014/main" val="3192684659"/>
                    </a:ext>
                  </a:extLst>
                </a:gridCol>
                <a:gridCol w="3016155">
                  <a:extLst>
                    <a:ext uri="{9D8B030D-6E8A-4147-A177-3AD203B41FA5}">
                      <a16:colId xmlns:a16="http://schemas.microsoft.com/office/drawing/2014/main" val="3202586455"/>
                    </a:ext>
                  </a:extLst>
                </a:gridCol>
                <a:gridCol w="1624083">
                  <a:extLst>
                    <a:ext uri="{9D8B030D-6E8A-4147-A177-3AD203B41FA5}">
                      <a16:colId xmlns:a16="http://schemas.microsoft.com/office/drawing/2014/main" val="4990023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Task in Team Division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Matches Which Step in AGF Doc?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Section/Page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3149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Metric calculation (growth %, volatility)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4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Analytics (Page 5)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4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799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Agent 1 (Data Collector)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CrewAI Agent 1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2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84454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Agent 2 (Data Processor)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CrewAI Agent 2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2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3377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Agent 3 (LLM Generator)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2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CrewAI Agent 3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2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2029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Agent Orchestration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2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Deployed agents (Page 4)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2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8369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4583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281C6-95FE-C973-975B-2E1A8A692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3D906007-58FC-755F-DE85-225F27759B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Frontend &amp; LLM Specialist</a:t>
            </a:r>
            <a:endParaRPr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13D9E78-E2DA-B6E8-00C3-B18E06B53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978524"/>
              </p:ext>
            </p:extLst>
          </p:nvPr>
        </p:nvGraphicFramePr>
        <p:xfrm>
          <a:off x="720000" y="1570990"/>
          <a:ext cx="7702550" cy="2001520"/>
        </p:xfrm>
        <a:graphic>
          <a:graphicData uri="http://schemas.openxmlformats.org/drawingml/2006/table">
            <a:tbl>
              <a:tblPr/>
              <a:tblGrid>
                <a:gridCol w="2863252">
                  <a:extLst>
                    <a:ext uri="{9D8B030D-6E8A-4147-A177-3AD203B41FA5}">
                      <a16:colId xmlns:a16="http://schemas.microsoft.com/office/drawing/2014/main" val="287522210"/>
                    </a:ext>
                  </a:extLst>
                </a:gridCol>
                <a:gridCol w="2775880">
                  <a:extLst>
                    <a:ext uri="{9D8B030D-6E8A-4147-A177-3AD203B41FA5}">
                      <a16:colId xmlns:a16="http://schemas.microsoft.com/office/drawing/2014/main" val="1160074427"/>
                    </a:ext>
                  </a:extLst>
                </a:gridCol>
                <a:gridCol w="2063418">
                  <a:extLst>
                    <a:ext uri="{9D8B030D-6E8A-4147-A177-3AD203B41FA5}">
                      <a16:colId xmlns:a16="http://schemas.microsoft.com/office/drawing/2014/main" val="34746226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Task in Team Division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Matches Which Step in AGF Doc?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Section/Page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812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Streamlit</a:t>
                      </a:r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 UI (login, dashboard, charts)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5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Streamlit Frontend (Page 6)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5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BBBBB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203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Gemini API integration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7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LLM Integration (Page 7)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7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659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PDF Reporting</a:t>
                      </a:r>
                    </a:p>
                  </a:txBody>
                  <a:tcPr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Step 6</a:t>
                      </a:r>
                      <a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: PDF Report Generation (Page 6)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Functional Req 6</a:t>
                      </a:r>
                    </a:p>
                  </a:txBody>
                  <a:tcPr marL="63500" marR="63500" marT="63500" marB="63500" anchor="ctr">
                    <a:lnL>
                      <a:noFill/>
                    </a:lnL>
                    <a:lnR>
                      <a:noFill/>
                    </a:lnR>
                    <a:lnT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5" cap="flat" cmpd="sng" algn="ctr">
                      <a:solidFill>
                        <a:srgbClr val="E5E5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83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2934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3246A-771E-E811-048C-5DF57129EA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8;p17">
            <a:extLst>
              <a:ext uri="{FF2B5EF4-FFF2-40B4-BE49-F238E27FC236}">
                <a16:creationId xmlns:a16="http://schemas.microsoft.com/office/drawing/2014/main" id="{5F2AA9B3-61F7-3B35-F2B8-0027154F20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&lt;/</a:t>
            </a:r>
            <a:r>
              <a:rPr lang="en-US" dirty="0"/>
              <a:t>Lessons learned and challenges: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9991A6-F6C0-5A79-A30E-D3B8FE8C51DB}"/>
              </a:ext>
            </a:extLst>
          </p:cNvPr>
          <p:cNvSpPr/>
          <p:nvPr/>
        </p:nvSpPr>
        <p:spPr>
          <a:xfrm>
            <a:off x="308578" y="1335504"/>
            <a:ext cx="4225844" cy="354931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1372"/>
              </a:spcBef>
              <a:spcAft>
                <a:spcPts val="1029"/>
              </a:spcAft>
            </a:pPr>
            <a:r>
              <a:rPr lang="en-US" sz="2400" b="1" i="0" dirty="0">
                <a:solidFill>
                  <a:srgbClr val="404040"/>
                </a:solidFill>
                <a:effectLst/>
                <a:latin typeface="DeepSeek-CJK-patch"/>
              </a:rPr>
              <a:t>Lessons learned:</a:t>
            </a:r>
          </a:p>
          <a:p>
            <a:pPr marL="285750" indent="-285750">
              <a:spcBef>
                <a:spcPts val="1372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Database &amp; User Management</a:t>
            </a:r>
            <a:endParaRPr lang="en-US" sz="1600" b="1" dirty="0">
              <a:solidFill>
                <a:srgbClr val="404040"/>
              </a:solidFill>
              <a:latin typeface="DeepSeek-CJK-patch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ar-AE" sz="1600" b="1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82A876-4E06-8E62-2E8E-663BA29D2C86}"/>
              </a:ext>
            </a:extLst>
          </p:cNvPr>
          <p:cNvSpPr/>
          <p:nvPr/>
        </p:nvSpPr>
        <p:spPr>
          <a:xfrm>
            <a:off x="4604996" y="1335504"/>
            <a:ext cx="4225844" cy="3549317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>
              <a:spcBef>
                <a:spcPts val="1372"/>
              </a:spcBef>
              <a:spcAft>
                <a:spcPts val="1029"/>
              </a:spcAft>
            </a:pPr>
            <a:r>
              <a:rPr lang="it-IT" sz="2400" b="1" dirty="0">
                <a:solidFill>
                  <a:srgbClr val="404040"/>
                </a:solidFill>
                <a:latin typeface="DeepSeek-CJK-patch"/>
              </a:rPr>
              <a:t>C</a:t>
            </a:r>
            <a:r>
              <a:rPr lang="it-IT" sz="2400" b="1" i="0" dirty="0">
                <a:solidFill>
                  <a:srgbClr val="404040"/>
                </a:solidFill>
                <a:effectLst/>
                <a:latin typeface="DeepSeek-CJK-patch"/>
              </a:rPr>
              <a:t>hallenges </a:t>
            </a:r>
            <a:r>
              <a:rPr lang="en-US" sz="2400" b="1" i="0" dirty="0">
                <a:solidFill>
                  <a:srgbClr val="404040"/>
                </a:solidFill>
                <a:effectLst/>
                <a:latin typeface="DeepSeek-CJK-patch"/>
              </a:rPr>
              <a:t>:</a:t>
            </a:r>
          </a:p>
          <a:p>
            <a:pPr marL="285750" lvl="4" indent="-285750">
              <a:spcBef>
                <a:spcPts val="1372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The project it sel</a:t>
            </a:r>
            <a:r>
              <a:rPr lang="en-US" sz="1600" b="1" dirty="0">
                <a:solidFill>
                  <a:srgbClr val="404040"/>
                </a:solidFill>
                <a:latin typeface="DeepSeek-CJK-patch"/>
              </a:rPr>
              <a:t>f </a:t>
            </a:r>
            <a:r>
              <a:rPr lang="en-US" sz="1600" b="1" i="0" dirty="0">
                <a:solidFill>
                  <a:srgbClr val="404040"/>
                </a:solidFill>
                <a:effectLst/>
                <a:latin typeface="DeepSeek-CJK-patch"/>
              </a:rPr>
              <a:t>because it was first time.</a:t>
            </a:r>
          </a:p>
          <a:p>
            <a:pPr marL="285750" lvl="1" indent="-285750">
              <a:spcBef>
                <a:spcPts val="1372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404040"/>
                </a:solidFill>
                <a:latin typeface="DeepSeek-CJK-patch"/>
              </a:rPr>
              <a:t>The idea of connect different code and make it work as on thing.</a:t>
            </a:r>
          </a:p>
          <a:p>
            <a:pPr marL="285750" lvl="1" indent="-285750">
              <a:spcBef>
                <a:spcPts val="1372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404040"/>
                </a:solidFill>
                <a:latin typeface="DeepSeek-CJK-patch"/>
              </a:rPr>
              <a:t>Deadline/project file representation</a:t>
            </a:r>
          </a:p>
          <a:p>
            <a:pPr marL="285750" indent="-285750">
              <a:spcBef>
                <a:spcPts val="1372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endParaRPr lang="ar-AE" sz="1600" b="1" i="0" dirty="0">
              <a:solidFill>
                <a:srgbClr val="404040"/>
              </a:solidFill>
              <a:effectLst/>
              <a:latin typeface="DeepSeek-CJK-patch"/>
            </a:endParaRPr>
          </a:p>
        </p:txBody>
      </p:sp>
    </p:spTree>
    <p:extLst>
      <p:ext uri="{BB962C8B-B14F-4D97-AF65-F5344CB8AC3E}">
        <p14:creationId xmlns:p14="http://schemas.microsoft.com/office/powerpoint/2010/main" val="134169587"/>
      </p:ext>
    </p:extLst>
  </p:cSld>
  <p:clrMapOvr>
    <a:masterClrMapping/>
  </p:clrMapOvr>
</p:sld>
</file>

<file path=ppt/theme/theme1.xml><?xml version="1.0" encoding="utf-8"?>
<a:theme xmlns:a="http://schemas.openxmlformats.org/drawingml/2006/main" name="New Operating System Design Pitch Deck  Infographics by Slidesgo">
  <a:themeElements>
    <a:clrScheme name="Simple Light">
      <a:dk1>
        <a:srgbClr val="FFFFFF"/>
      </a:dk1>
      <a:lt1>
        <a:srgbClr val="2D323C"/>
      </a:lt1>
      <a:dk2>
        <a:srgbClr val="242830"/>
      </a:dk2>
      <a:lt2>
        <a:srgbClr val="FFDB5D"/>
      </a:lt2>
      <a:accent1>
        <a:srgbClr val="94EE6B"/>
      </a:accent1>
      <a:accent2>
        <a:srgbClr val="E81981"/>
      </a:accent2>
      <a:accent3>
        <a:srgbClr val="BD64B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623</Words>
  <Application>Microsoft Office PowerPoint</Application>
  <PresentationFormat>On-screen Show (16:9)</PresentationFormat>
  <Paragraphs>97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Source Code Pro</vt:lpstr>
      <vt:lpstr>Nunito Light</vt:lpstr>
      <vt:lpstr>Times New Roman</vt:lpstr>
      <vt:lpstr>DeepSeek-CJK-patch</vt:lpstr>
      <vt:lpstr>Quantico</vt:lpstr>
      <vt:lpstr>New Operating System Design Pitch Deck  Infographics by Slidesgo</vt:lpstr>
      <vt:lpstr>Market Eye AI-Powered Stock Analysis System AI and Machine Learning   Boot Camp : Graduation Project   </vt:lpstr>
      <vt:lpstr>&lt;/Video</vt:lpstr>
      <vt:lpstr>PowerPoint Presentation</vt:lpstr>
      <vt:lpstr>&lt;/System architecture:</vt:lpstr>
      <vt:lpstr>&lt;/Project &amp; Backend Lead</vt:lpstr>
      <vt:lpstr>&lt;/Data &amp; Forecasting Engineer</vt:lpstr>
      <vt:lpstr>&lt;/AI Agent Developer </vt:lpstr>
      <vt:lpstr>&lt;/Frontend &amp; LLM Specialist</vt:lpstr>
      <vt:lpstr>&lt;/Lessons learned and challenges: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Eye AI-Powered Stock Analysis System AI and Machine Learning   Boot Camp : Graduation Project   </dc:title>
  <dc:creator>Lenovo</dc:creator>
  <cp:lastModifiedBy>Amna Murad Mohamed Ahmed Aljaberi(H00394893)</cp:lastModifiedBy>
  <cp:revision>8</cp:revision>
  <dcterms:modified xsi:type="dcterms:W3CDTF">2025-05-18T21:42:35Z</dcterms:modified>
</cp:coreProperties>
</file>